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Lora" panose="020B0604020202020204" charset="-5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ora Bold" panose="020B0604020202020204" charset="-52"/>
      <p:regular r:id="rId16"/>
    </p:embeddedFon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501" autoAdjust="0"/>
  </p:normalViewPr>
  <p:slideViewPr>
    <p:cSldViewPr>
      <p:cViewPr varScale="1">
        <p:scale>
          <a:sx n="77" d="100"/>
          <a:sy n="77" d="100"/>
        </p:scale>
        <p:origin x="4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ogin.consultant.ru/link/?req=doc&amp;base=LAW&amp;n=437784&amp;dst=100015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97871" y="3474319"/>
            <a:ext cx="3086100" cy="2171499"/>
            <a:chOff x="0" y="0"/>
            <a:chExt cx="812800" cy="57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99771" y="3474319"/>
            <a:ext cx="3086100" cy="2171499"/>
            <a:chOff x="0" y="0"/>
            <a:chExt cx="812800" cy="571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168896" y="110159"/>
            <a:ext cx="3950208" cy="4114800"/>
          </a:xfrm>
          <a:custGeom>
            <a:avLst/>
            <a:gdLst/>
            <a:ahLst/>
            <a:cxnLst/>
            <a:rect l="l" t="t" r="r" b="b"/>
            <a:pathLst>
              <a:path w="3950208" h="4114800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186418" y="8352864"/>
            <a:ext cx="11915163" cy="1720810"/>
            <a:chOff x="0" y="0"/>
            <a:chExt cx="812800" cy="1173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17386"/>
            </a:xfrm>
            <a:custGeom>
              <a:avLst/>
              <a:gdLst/>
              <a:ahLst/>
              <a:cxnLst/>
              <a:rect l="l" t="t" r="r" b="b"/>
              <a:pathLst>
                <a:path w="812800" h="117386">
                  <a:moveTo>
                    <a:pt x="58693" y="0"/>
                  </a:moveTo>
                  <a:lnTo>
                    <a:pt x="754107" y="0"/>
                  </a:lnTo>
                  <a:cubicBezTo>
                    <a:pt x="786522" y="0"/>
                    <a:pt x="812800" y="26278"/>
                    <a:pt x="812800" y="58693"/>
                  </a:cubicBezTo>
                  <a:lnTo>
                    <a:pt x="812800" y="58693"/>
                  </a:lnTo>
                  <a:cubicBezTo>
                    <a:pt x="812800" y="74259"/>
                    <a:pt x="806616" y="89188"/>
                    <a:pt x="795609" y="100195"/>
                  </a:cubicBezTo>
                  <a:cubicBezTo>
                    <a:pt x="784602" y="111202"/>
                    <a:pt x="769673" y="117386"/>
                    <a:pt x="754107" y="117386"/>
                  </a:cubicBezTo>
                  <a:lnTo>
                    <a:pt x="58693" y="117386"/>
                  </a:lnTo>
                  <a:cubicBezTo>
                    <a:pt x="26278" y="117386"/>
                    <a:pt x="0" y="91108"/>
                    <a:pt x="0" y="58693"/>
                  </a:cubicBezTo>
                  <a:lnTo>
                    <a:pt x="0" y="58693"/>
                  </a:lnTo>
                  <a:cubicBezTo>
                    <a:pt x="0" y="26278"/>
                    <a:pt x="26278" y="0"/>
                    <a:pt x="5869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16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5569618"/>
            <a:ext cx="16230600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«Налогообложение имущества юридических лиц </a:t>
            </a:r>
          </a:p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 за налоговый период 2024 года»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18193" y="8394754"/>
            <a:ext cx="11451613" cy="161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Докладчик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: Минкина А. Ю., </a:t>
            </a:r>
          </a:p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начальник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отдела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камерального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контроля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ru-RU" sz="2300" dirty="0" smtClean="0">
              <a:solidFill>
                <a:srgbClr val="303642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220"/>
              </a:lnSpc>
            </a:pPr>
            <a:r>
              <a:rPr lang="en-US" sz="2300" dirty="0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в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сфере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налогообложения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имущества</a:t>
            </a:r>
            <a:endParaRPr lang="en-US" sz="2300" dirty="0">
              <a:solidFill>
                <a:srgbClr val="303642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54643" y="4690914"/>
            <a:ext cx="12378713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УПРАВЛЕНИЕ ФЕДЕРАЛЬНОЙ НАЛОГОВОЙ СЛУЖБЫ ПО Г. СЕВАСТОПОЛЮ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70845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03776" y="2163726"/>
            <a:ext cx="7718411" cy="3429478"/>
            <a:chOff x="0" y="0"/>
            <a:chExt cx="2032833" cy="9032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2833" cy="903237"/>
            </a:xfrm>
            <a:custGeom>
              <a:avLst/>
              <a:gdLst/>
              <a:ahLst/>
              <a:cxnLst/>
              <a:rect l="l" t="t" r="r" b="b"/>
              <a:pathLst>
                <a:path w="2032833" h="903237">
                  <a:moveTo>
                    <a:pt x="51155" y="0"/>
                  </a:moveTo>
                  <a:lnTo>
                    <a:pt x="1981677" y="0"/>
                  </a:lnTo>
                  <a:cubicBezTo>
                    <a:pt x="1995245" y="0"/>
                    <a:pt x="2008256" y="5390"/>
                    <a:pt x="2017850" y="14983"/>
                  </a:cubicBezTo>
                  <a:cubicBezTo>
                    <a:pt x="2027443" y="24577"/>
                    <a:pt x="2032833" y="37588"/>
                    <a:pt x="2032833" y="51155"/>
                  </a:cubicBezTo>
                  <a:lnTo>
                    <a:pt x="2032833" y="852082"/>
                  </a:lnTo>
                  <a:cubicBezTo>
                    <a:pt x="2032833" y="865649"/>
                    <a:pt x="2027443" y="878660"/>
                    <a:pt x="2017850" y="888254"/>
                  </a:cubicBezTo>
                  <a:cubicBezTo>
                    <a:pt x="2008256" y="897847"/>
                    <a:pt x="1995245" y="903237"/>
                    <a:pt x="1981677" y="903237"/>
                  </a:cubicBezTo>
                  <a:lnTo>
                    <a:pt x="51155" y="903237"/>
                  </a:lnTo>
                  <a:cubicBezTo>
                    <a:pt x="37588" y="903237"/>
                    <a:pt x="24577" y="897847"/>
                    <a:pt x="14983" y="888254"/>
                  </a:cubicBezTo>
                  <a:cubicBezTo>
                    <a:pt x="5390" y="878660"/>
                    <a:pt x="0" y="865649"/>
                    <a:pt x="0" y="852082"/>
                  </a:cubicBezTo>
                  <a:lnTo>
                    <a:pt x="0" y="51155"/>
                  </a:lnTo>
                  <a:cubicBezTo>
                    <a:pt x="0" y="37588"/>
                    <a:pt x="5390" y="24577"/>
                    <a:pt x="14983" y="14983"/>
                  </a:cubicBezTo>
                  <a:cubicBezTo>
                    <a:pt x="24577" y="5390"/>
                    <a:pt x="37588" y="0"/>
                    <a:pt x="51155" y="0"/>
                  </a:cubicBezTo>
                  <a:close/>
                </a:path>
              </a:pathLst>
            </a:custGeom>
            <a:solidFill>
              <a:srgbClr val="E0E0E0">
                <a:alpha val="8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032833" cy="950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79581" y="2163726"/>
            <a:ext cx="5579719" cy="1988585"/>
            <a:chOff x="0" y="0"/>
            <a:chExt cx="1469556" cy="5237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69556" cy="523742"/>
            </a:xfrm>
            <a:custGeom>
              <a:avLst/>
              <a:gdLst/>
              <a:ahLst/>
              <a:cxnLst/>
              <a:rect l="l" t="t" r="r" b="b"/>
              <a:pathLst>
                <a:path w="1469556" h="523742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452979"/>
                  </a:lnTo>
                  <a:cubicBezTo>
                    <a:pt x="1469556" y="471747"/>
                    <a:pt x="1462100" y="489746"/>
                    <a:pt x="1448830" y="503016"/>
                  </a:cubicBezTo>
                  <a:cubicBezTo>
                    <a:pt x="1435559" y="516287"/>
                    <a:pt x="1417560" y="523742"/>
                    <a:pt x="1398793" y="523742"/>
                  </a:cubicBezTo>
                  <a:lnTo>
                    <a:pt x="70763" y="523742"/>
                  </a:lnTo>
                  <a:cubicBezTo>
                    <a:pt x="51996" y="523742"/>
                    <a:pt x="33997" y="516287"/>
                    <a:pt x="20726" y="503016"/>
                  </a:cubicBezTo>
                  <a:cubicBezTo>
                    <a:pt x="7455" y="489746"/>
                    <a:pt x="0" y="471747"/>
                    <a:pt x="0" y="452979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E0E0E0">
                <a:alpha val="8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469556" cy="571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752875" y="6412196"/>
            <a:ext cx="8161629" cy="2157530"/>
          </a:xfrm>
          <a:custGeom>
            <a:avLst/>
            <a:gdLst/>
            <a:ahLst/>
            <a:cxnLst/>
            <a:rect l="l" t="t" r="r" b="b"/>
            <a:pathLst>
              <a:path w="2149565" h="568238">
                <a:moveTo>
                  <a:pt x="48377" y="0"/>
                </a:moveTo>
                <a:lnTo>
                  <a:pt x="2101188" y="0"/>
                </a:lnTo>
                <a:cubicBezTo>
                  <a:pt x="2127906" y="0"/>
                  <a:pt x="2149565" y="21659"/>
                  <a:pt x="2149565" y="48377"/>
                </a:cubicBezTo>
                <a:lnTo>
                  <a:pt x="2149565" y="519861"/>
                </a:lnTo>
                <a:cubicBezTo>
                  <a:pt x="2149565" y="546579"/>
                  <a:pt x="2127906" y="568238"/>
                  <a:pt x="2101188" y="568238"/>
                </a:cubicBezTo>
                <a:lnTo>
                  <a:pt x="48377" y="568238"/>
                </a:lnTo>
                <a:cubicBezTo>
                  <a:pt x="21659" y="568238"/>
                  <a:pt x="0" y="546579"/>
                  <a:pt x="0" y="519861"/>
                </a:cubicBezTo>
                <a:lnTo>
                  <a:pt x="0" y="48377"/>
                </a:lnTo>
                <a:cubicBezTo>
                  <a:pt x="0" y="21659"/>
                  <a:pt x="21659" y="0"/>
                  <a:pt x="48377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9804"/>
            </a:schemeClr>
          </a:solidFill>
          <a:ln w="38100">
            <a:solidFill>
              <a:srgbClr val="00B050"/>
            </a:solidFill>
          </a:ln>
        </p:spPr>
      </p:sp>
      <p:sp>
        <p:nvSpPr>
          <p:cNvPr id="22" name="Freeform 22"/>
          <p:cNvSpPr/>
          <p:nvPr/>
        </p:nvSpPr>
        <p:spPr>
          <a:xfrm>
            <a:off x="9201212" y="6393830"/>
            <a:ext cx="8929077" cy="2485381"/>
          </a:xfrm>
          <a:custGeom>
            <a:avLst/>
            <a:gdLst/>
            <a:ahLst/>
            <a:cxnLst/>
            <a:rect l="l" t="t" r="r" b="b"/>
            <a:pathLst>
              <a:path w="2315780" h="755244">
                <a:moveTo>
                  <a:pt x="44905" y="0"/>
                </a:moveTo>
                <a:lnTo>
                  <a:pt x="2270875" y="0"/>
                </a:lnTo>
                <a:cubicBezTo>
                  <a:pt x="2282785" y="0"/>
                  <a:pt x="2294206" y="4731"/>
                  <a:pt x="2302628" y="13152"/>
                </a:cubicBezTo>
                <a:cubicBezTo>
                  <a:pt x="2311049" y="21574"/>
                  <a:pt x="2315780" y="32995"/>
                  <a:pt x="2315780" y="44905"/>
                </a:cubicBezTo>
                <a:lnTo>
                  <a:pt x="2315780" y="710339"/>
                </a:lnTo>
                <a:cubicBezTo>
                  <a:pt x="2315780" y="722249"/>
                  <a:pt x="2311049" y="733671"/>
                  <a:pt x="2302628" y="742092"/>
                </a:cubicBezTo>
                <a:cubicBezTo>
                  <a:pt x="2294206" y="750513"/>
                  <a:pt x="2282785" y="755244"/>
                  <a:pt x="2270875" y="755244"/>
                </a:cubicBezTo>
                <a:lnTo>
                  <a:pt x="44905" y="755244"/>
                </a:lnTo>
                <a:cubicBezTo>
                  <a:pt x="32995" y="755244"/>
                  <a:pt x="21574" y="750513"/>
                  <a:pt x="13152" y="742092"/>
                </a:cubicBezTo>
                <a:cubicBezTo>
                  <a:pt x="4731" y="733671"/>
                  <a:pt x="0" y="722249"/>
                  <a:pt x="0" y="710339"/>
                </a:cubicBezTo>
                <a:lnTo>
                  <a:pt x="0" y="44905"/>
                </a:lnTo>
                <a:cubicBezTo>
                  <a:pt x="0" y="32995"/>
                  <a:pt x="4731" y="21574"/>
                  <a:pt x="13152" y="13152"/>
                </a:cubicBezTo>
                <a:cubicBezTo>
                  <a:pt x="21574" y="4731"/>
                  <a:pt x="32995" y="0"/>
                  <a:pt x="4490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9804"/>
            </a:schemeClr>
          </a:solidFill>
          <a:ln w="38100">
            <a:solidFill>
              <a:srgbClr val="C00000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9884666" y="5593203"/>
            <a:ext cx="21334" cy="77584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5" name="Freeform 25"/>
          <p:cNvSpPr/>
          <p:nvPr/>
        </p:nvSpPr>
        <p:spPr>
          <a:xfrm>
            <a:off x="1396113" y="7428562"/>
            <a:ext cx="627987" cy="589166"/>
          </a:xfrm>
          <a:custGeom>
            <a:avLst/>
            <a:gdLst/>
            <a:ahLst/>
            <a:cxnLst/>
            <a:rect l="l" t="t" r="r" b="b"/>
            <a:pathLst>
              <a:path w="627987" h="589166">
                <a:moveTo>
                  <a:pt x="0" y="0"/>
                </a:moveTo>
                <a:lnTo>
                  <a:pt x="627987" y="0"/>
                </a:lnTo>
                <a:lnTo>
                  <a:pt x="627987" y="589166"/>
                </a:lnTo>
                <a:lnTo>
                  <a:pt x="0" y="58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238458" y="7082579"/>
            <a:ext cx="531516" cy="504276"/>
          </a:xfrm>
          <a:custGeom>
            <a:avLst/>
            <a:gdLst/>
            <a:ahLst/>
            <a:cxnLst/>
            <a:rect l="l" t="t" r="r" b="b"/>
            <a:pathLst>
              <a:path w="531516" h="504276">
                <a:moveTo>
                  <a:pt x="0" y="0"/>
                </a:moveTo>
                <a:lnTo>
                  <a:pt x="531516" y="0"/>
                </a:lnTo>
                <a:lnTo>
                  <a:pt x="531516" y="504276"/>
                </a:lnTo>
                <a:lnTo>
                  <a:pt x="0" y="504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396113" y="101056"/>
            <a:ext cx="15490916" cy="156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en-US" sz="4551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Декларационная кампания по налогу на имущество организаций за 2024 год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254181" y="2287785"/>
            <a:ext cx="7417603" cy="260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6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25 </a:t>
            </a:r>
            <a:r>
              <a:rPr lang="en-US" sz="36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февраля</a:t>
            </a:r>
            <a:endParaRPr lang="en-US" sz="3600" b="1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4199"/>
              </a:lnSpc>
            </a:pP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срок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предоставления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декларации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налогу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организаций</a:t>
            </a:r>
            <a:endParaRPr lang="en-US" sz="29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endParaRPr lang="ru-RU" sz="2000" dirty="0" smtClean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ф</a:t>
            </a:r>
            <a:r>
              <a:rPr lang="en-US" sz="22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орма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декларации</a:t>
            </a:r>
            <a:r>
              <a:rPr lang="en-US" sz="2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утверждена</a:t>
            </a:r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ctr"/>
            <a:r>
              <a:rPr lang="en-US" sz="22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Приказом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ФНС </a:t>
            </a:r>
            <a:r>
              <a:rPr lang="en-US" sz="2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России</a:t>
            </a:r>
            <a:r>
              <a:rPr lang="en-US" sz="2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27.09.2024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 </a:t>
            </a:r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БВ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-7-21/</a:t>
            </a:r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805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@</a:t>
            </a:r>
            <a:endParaRPr lang="en-US" sz="22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04482" y="2329343"/>
            <a:ext cx="5329917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8</a:t>
            </a:r>
            <a:r>
              <a:rPr lang="en-US" sz="3600" b="1" dirty="0" smtClean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февраля</a:t>
            </a:r>
            <a:endParaRPr lang="en-US" sz="3600" b="1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срок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уплаты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организаций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54085" y="6623695"/>
            <a:ext cx="7805099" cy="155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Организации 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подают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декларацию,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если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их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объекты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облагаются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по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среднегодовой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стоимости</a:t>
            </a:r>
            <a:endParaRPr lang="en-US" sz="2999" b="1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657766" y="6454840"/>
            <a:ext cx="826197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Организации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не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подают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декларацию,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если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</a:p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объекты</a:t>
            </a:r>
            <a:r>
              <a:rPr lang="en-US" sz="2999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облагаются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кадастровой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стоимости</a:t>
            </a:r>
            <a:r>
              <a:rPr lang="en-US" sz="2999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29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используется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ru-RU" sz="2999" b="1" dirty="0" smtClean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УСН</a:t>
            </a:r>
            <a:endParaRPr lang="en-US" sz="2999" b="1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9238458" y="8129780"/>
            <a:ext cx="531516" cy="504276"/>
          </a:xfrm>
          <a:custGeom>
            <a:avLst/>
            <a:gdLst/>
            <a:ahLst/>
            <a:cxnLst/>
            <a:rect l="l" t="t" r="r" b="b"/>
            <a:pathLst>
              <a:path w="531516" h="504276">
                <a:moveTo>
                  <a:pt x="0" y="0"/>
                </a:moveTo>
                <a:lnTo>
                  <a:pt x="531516" y="0"/>
                </a:lnTo>
                <a:lnTo>
                  <a:pt x="531516" y="504276"/>
                </a:lnTo>
                <a:lnTo>
                  <a:pt x="0" y="504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4" name="AutoShape 34"/>
          <p:cNvSpPr/>
          <p:nvPr/>
        </p:nvSpPr>
        <p:spPr>
          <a:xfrm>
            <a:off x="3870572" y="5593204"/>
            <a:ext cx="0" cy="75659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37" name="Group 15"/>
          <p:cNvGrpSpPr/>
          <p:nvPr/>
        </p:nvGrpSpPr>
        <p:grpSpPr>
          <a:xfrm>
            <a:off x="1676400" y="9029700"/>
            <a:ext cx="6570319" cy="838200"/>
            <a:chOff x="0" y="0"/>
            <a:chExt cx="1469556" cy="523742"/>
          </a:xfrm>
          <a:noFill/>
        </p:grpSpPr>
        <p:sp>
          <p:nvSpPr>
            <p:cNvPr id="38" name="Freeform 16"/>
            <p:cNvSpPr/>
            <p:nvPr/>
          </p:nvSpPr>
          <p:spPr>
            <a:xfrm>
              <a:off x="0" y="0"/>
              <a:ext cx="1469556" cy="523742"/>
            </a:xfrm>
            <a:custGeom>
              <a:avLst/>
              <a:gdLst/>
              <a:ahLst/>
              <a:cxnLst/>
              <a:rect l="l" t="t" r="r" b="b"/>
              <a:pathLst>
                <a:path w="1469556" h="523742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452979"/>
                  </a:lnTo>
                  <a:cubicBezTo>
                    <a:pt x="1469556" y="471747"/>
                    <a:pt x="1462100" y="489746"/>
                    <a:pt x="1448830" y="503016"/>
                  </a:cubicBezTo>
                  <a:cubicBezTo>
                    <a:pt x="1435559" y="516287"/>
                    <a:pt x="1417560" y="523742"/>
                    <a:pt x="1398793" y="523742"/>
                  </a:cubicBezTo>
                  <a:lnTo>
                    <a:pt x="70763" y="523742"/>
                  </a:lnTo>
                  <a:cubicBezTo>
                    <a:pt x="51996" y="523742"/>
                    <a:pt x="33997" y="516287"/>
                    <a:pt x="20726" y="503016"/>
                  </a:cubicBezTo>
                  <a:cubicBezTo>
                    <a:pt x="7455" y="489746"/>
                    <a:pt x="0" y="471747"/>
                    <a:pt x="0" y="452979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grpFill/>
          </p:spPr>
        </p:sp>
        <p:sp>
          <p:nvSpPr>
            <p:cNvPr id="39" name="TextBox 17"/>
            <p:cNvSpPr txBox="1"/>
            <p:nvPr/>
          </p:nvSpPr>
          <p:spPr>
            <a:xfrm>
              <a:off x="0" y="-47625"/>
              <a:ext cx="1469556" cy="5713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1"/>
          <p:cNvSpPr txBox="1"/>
          <p:nvPr/>
        </p:nvSpPr>
        <p:spPr>
          <a:xfrm>
            <a:off x="1692876" y="8879211"/>
            <a:ext cx="6400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я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 таким объектам за 4 квартал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представля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ю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тся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" name="AutoShape 34"/>
          <p:cNvSpPr/>
          <p:nvPr/>
        </p:nvSpPr>
        <p:spPr>
          <a:xfrm>
            <a:off x="3870572" y="8569726"/>
            <a:ext cx="0" cy="4572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5" name="Прямоугольник 44"/>
          <p:cNvSpPr/>
          <p:nvPr/>
        </p:nvSpPr>
        <p:spPr>
          <a:xfrm>
            <a:off x="1538827" y="8864952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7281" y="2499967"/>
            <a:ext cx="5579719" cy="2575189"/>
            <a:chOff x="0" y="0"/>
            <a:chExt cx="1469556" cy="6782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96113" y="101056"/>
            <a:ext cx="15490916" cy="156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en-US" sz="4551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Декларационная кампания по налогу на имущество организаций за 2024 год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2182" y="2692186"/>
            <a:ext cx="5329917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Корректность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ставок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: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2023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– 1,5%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2024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– 1,8%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2025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– 2,2%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792795" y="1910171"/>
            <a:ext cx="848691" cy="848691"/>
            <a:chOff x="0" y="0"/>
            <a:chExt cx="1131588" cy="1131588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131588" cy="113158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68101" y="100321"/>
              <a:ext cx="595385" cy="92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96000" y="2499967"/>
            <a:ext cx="6400800" cy="2575189"/>
            <a:chOff x="0" y="0"/>
            <a:chExt cx="1537523" cy="6782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37523" cy="678239"/>
            </a:xfrm>
            <a:custGeom>
              <a:avLst/>
              <a:gdLst/>
              <a:ahLst/>
              <a:cxnLst/>
              <a:rect l="l" t="t" r="r" b="b"/>
              <a:pathLst>
                <a:path w="1537523" h="678239">
                  <a:moveTo>
                    <a:pt x="67635" y="0"/>
                  </a:moveTo>
                  <a:lnTo>
                    <a:pt x="1469888" y="0"/>
                  </a:lnTo>
                  <a:cubicBezTo>
                    <a:pt x="1487826" y="0"/>
                    <a:pt x="1505029" y="7126"/>
                    <a:pt x="1517713" y="19810"/>
                  </a:cubicBezTo>
                  <a:cubicBezTo>
                    <a:pt x="1530397" y="32494"/>
                    <a:pt x="1537523" y="49697"/>
                    <a:pt x="1537523" y="67635"/>
                  </a:cubicBezTo>
                  <a:lnTo>
                    <a:pt x="1537523" y="610604"/>
                  </a:lnTo>
                  <a:cubicBezTo>
                    <a:pt x="1537523" y="628542"/>
                    <a:pt x="1530397" y="645745"/>
                    <a:pt x="1517713" y="658429"/>
                  </a:cubicBezTo>
                  <a:cubicBezTo>
                    <a:pt x="1505029" y="671113"/>
                    <a:pt x="1487826" y="678239"/>
                    <a:pt x="1469888" y="678239"/>
                  </a:cubicBezTo>
                  <a:lnTo>
                    <a:pt x="67635" y="678239"/>
                  </a:lnTo>
                  <a:cubicBezTo>
                    <a:pt x="49697" y="678239"/>
                    <a:pt x="32494" y="671113"/>
                    <a:pt x="19810" y="658429"/>
                  </a:cubicBezTo>
                  <a:cubicBezTo>
                    <a:pt x="7126" y="645745"/>
                    <a:pt x="0" y="628542"/>
                    <a:pt x="0" y="610604"/>
                  </a:cubicBezTo>
                  <a:lnTo>
                    <a:pt x="0" y="67635"/>
                  </a:lnTo>
                  <a:cubicBezTo>
                    <a:pt x="0" y="49697"/>
                    <a:pt x="7126" y="32494"/>
                    <a:pt x="19810" y="19810"/>
                  </a:cubicBezTo>
                  <a:cubicBezTo>
                    <a:pt x="32494" y="7126"/>
                    <a:pt x="49697" y="0"/>
                    <a:pt x="67635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537523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630231" y="2692186"/>
            <a:ext cx="532991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Авансовый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платеж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: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870844" y="1910171"/>
            <a:ext cx="848691" cy="848691"/>
            <a:chOff x="0" y="0"/>
            <a:chExt cx="1131588" cy="1131588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131588" cy="113158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68101" y="100321"/>
              <a:ext cx="595385" cy="92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585556" y="2499967"/>
            <a:ext cx="5579719" cy="2575189"/>
            <a:chOff x="0" y="0"/>
            <a:chExt cx="1469556" cy="67823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3100994" y="2692186"/>
            <a:ext cx="454884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Остаточная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стоимость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31.12.2023 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=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остаточной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стоимости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01.01.2024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4951070" y="1910171"/>
            <a:ext cx="848691" cy="848691"/>
            <a:chOff x="0" y="0"/>
            <a:chExt cx="1131588" cy="1131588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1131588" cy="1131588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68101" y="100321"/>
              <a:ext cx="595385" cy="92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3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27281" y="6360277"/>
            <a:ext cx="5579719" cy="2575189"/>
            <a:chOff x="0" y="0"/>
            <a:chExt cx="1469556" cy="67823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67125" y="6896100"/>
            <a:ext cx="5329917" cy="11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Соответствие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кадастровых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номеров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объектов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2792795" y="5770481"/>
            <a:ext cx="848691" cy="851873"/>
            <a:chOff x="0" y="0"/>
            <a:chExt cx="1131588" cy="1135831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131588" cy="1135831"/>
              <a:chOff x="0" y="0"/>
              <a:chExt cx="812800" cy="81584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5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5848">
                    <a:moveTo>
                      <a:pt x="406400" y="0"/>
                    </a:moveTo>
                    <a:cubicBezTo>
                      <a:pt x="181951" y="0"/>
                      <a:pt x="0" y="182634"/>
                      <a:pt x="0" y="407924"/>
                    </a:cubicBezTo>
                    <a:cubicBezTo>
                      <a:pt x="0" y="633214"/>
                      <a:pt x="181951" y="815848"/>
                      <a:pt x="406400" y="815848"/>
                    </a:cubicBezTo>
                    <a:cubicBezTo>
                      <a:pt x="630849" y="815848"/>
                      <a:pt x="812800" y="633214"/>
                      <a:pt x="812800" y="407924"/>
                    </a:cubicBezTo>
                    <a:cubicBezTo>
                      <a:pt x="812800" y="1826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76200" y="28861"/>
                <a:ext cx="660400" cy="710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268101" y="100321"/>
              <a:ext cx="595385" cy="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505330" y="6360277"/>
            <a:ext cx="5579719" cy="2575189"/>
            <a:chOff x="0" y="0"/>
            <a:chExt cx="1469556" cy="67823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6645174" y="6896100"/>
            <a:ext cx="5329917" cy="11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Корректная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информация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части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льготных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объектов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6" name="Group 56"/>
          <p:cNvGrpSpPr/>
          <p:nvPr/>
        </p:nvGrpSpPr>
        <p:grpSpPr>
          <a:xfrm>
            <a:off x="8870844" y="5770481"/>
            <a:ext cx="848691" cy="851873"/>
            <a:chOff x="0" y="0"/>
            <a:chExt cx="1131588" cy="1135831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1131588" cy="1135831"/>
              <a:chOff x="0" y="0"/>
              <a:chExt cx="812800" cy="815848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5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5848">
                    <a:moveTo>
                      <a:pt x="406400" y="0"/>
                    </a:moveTo>
                    <a:cubicBezTo>
                      <a:pt x="181951" y="0"/>
                      <a:pt x="0" y="182634"/>
                      <a:pt x="0" y="407924"/>
                    </a:cubicBezTo>
                    <a:cubicBezTo>
                      <a:pt x="0" y="633214"/>
                      <a:pt x="181951" y="815848"/>
                      <a:pt x="406400" y="815848"/>
                    </a:cubicBezTo>
                    <a:cubicBezTo>
                      <a:pt x="630849" y="815848"/>
                      <a:pt x="812800" y="633214"/>
                      <a:pt x="812800" y="407924"/>
                    </a:cubicBezTo>
                    <a:cubicBezTo>
                      <a:pt x="812800" y="1826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76200" y="28861"/>
                <a:ext cx="660400" cy="710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268101" y="100321"/>
              <a:ext cx="595385" cy="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2585556" y="6360277"/>
            <a:ext cx="5579719" cy="2575189"/>
            <a:chOff x="0" y="0"/>
            <a:chExt cx="1469556" cy="67823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12725400" y="6896100"/>
            <a:ext cx="5329917" cy="11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Полнота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указания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объектов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недвижимого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имущества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5" name="Group 65"/>
          <p:cNvGrpSpPr/>
          <p:nvPr/>
        </p:nvGrpSpPr>
        <p:grpSpPr>
          <a:xfrm>
            <a:off x="14951070" y="5770481"/>
            <a:ext cx="848691" cy="851873"/>
            <a:chOff x="0" y="0"/>
            <a:chExt cx="1131588" cy="1135831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1131588" cy="1135831"/>
              <a:chOff x="0" y="0"/>
              <a:chExt cx="812800" cy="815848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5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5848">
                    <a:moveTo>
                      <a:pt x="406400" y="0"/>
                    </a:moveTo>
                    <a:cubicBezTo>
                      <a:pt x="181951" y="0"/>
                      <a:pt x="0" y="182634"/>
                      <a:pt x="0" y="407924"/>
                    </a:cubicBezTo>
                    <a:cubicBezTo>
                      <a:pt x="0" y="633214"/>
                      <a:pt x="181951" y="815848"/>
                      <a:pt x="406400" y="815848"/>
                    </a:cubicBezTo>
                    <a:cubicBezTo>
                      <a:pt x="630849" y="815848"/>
                      <a:pt x="812800" y="633214"/>
                      <a:pt x="812800" y="407924"/>
                    </a:cubicBezTo>
                    <a:cubicBezTo>
                      <a:pt x="812800" y="1826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76200" y="28861"/>
                <a:ext cx="660400" cy="710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268101" y="100321"/>
              <a:ext cx="595385" cy="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6</a:t>
              </a:r>
            </a:p>
          </p:txBody>
        </p:sp>
      </p:grpSp>
      <p:sp>
        <p:nvSpPr>
          <p:cNvPr id="70" name="TextBox 64"/>
          <p:cNvSpPr txBox="1"/>
          <p:nvPr/>
        </p:nvSpPr>
        <p:spPr>
          <a:xfrm>
            <a:off x="14478000" y="8343900"/>
            <a:ext cx="1828800" cy="570092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ru-RU" sz="3000" cap="all" dirty="0" smtClean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Сверка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324600" y="3543300"/>
                <a:ext cx="5943600" cy="1238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ставка</m:t>
                          </m:r>
                          <m:r>
                            <m:rPr>
                              <m:nor/>
                            </m:rPr>
                            <a:rPr lang="ru-RU" sz="3000" b="0" i="0" smtClean="0">
                              <a:latin typeface="Cambria Math" panose="02040503050406030204" pitchFamily="18" charset="0"/>
                            </a:rPr>
                            <m:t> х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ru-RU" sz="3000" dirty="0">
                                    <a:solidFill>
                                      <a:srgbClr val="000000"/>
                                    </a:solidFill>
                                    <a:latin typeface="Lora"/>
                                    <a:ea typeface="Lora"/>
                                    <a:cs typeface="Lora"/>
                                    <a:sym typeface="Lora"/>
                                  </a:rPr>
                                  <m:t>с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000000"/>
                                    </a:solidFill>
                                    <a:latin typeface="Lora"/>
                                    <a:ea typeface="Lora"/>
                                    <a:cs typeface="Lora"/>
                                    <a:sym typeface="Lora"/>
                                  </a:rPr>
                                  <m:t>редняя стоимость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000000"/>
                                    </a:solidFill>
                                    <a:latin typeface="Lora"/>
                                    <a:ea typeface="Lora"/>
                                    <a:cs typeface="Lora"/>
                                    <a:sym typeface="Lora"/>
                                  </a:rPr>
                                  <m:t>имущества за период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543300"/>
                <a:ext cx="5943600" cy="12388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5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5961" y="74145"/>
            <a:ext cx="15696077" cy="1732077"/>
            <a:chOff x="0" y="0"/>
            <a:chExt cx="4133946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33946" cy="456185"/>
            </a:xfrm>
            <a:custGeom>
              <a:avLst/>
              <a:gdLst/>
              <a:ahLst/>
              <a:cxnLst/>
              <a:rect l="l" t="t" r="r" b="b"/>
              <a:pathLst>
                <a:path w="4133946" h="456185">
                  <a:moveTo>
                    <a:pt x="25155" y="0"/>
                  </a:moveTo>
                  <a:lnTo>
                    <a:pt x="4108791" y="0"/>
                  </a:lnTo>
                  <a:cubicBezTo>
                    <a:pt x="4115462" y="0"/>
                    <a:pt x="4121861" y="2650"/>
                    <a:pt x="4126578" y="7368"/>
                  </a:cubicBezTo>
                  <a:cubicBezTo>
                    <a:pt x="4131296" y="12085"/>
                    <a:pt x="4133946" y="18484"/>
                    <a:pt x="4133946" y="25155"/>
                  </a:cubicBezTo>
                  <a:lnTo>
                    <a:pt x="4133946" y="431030"/>
                  </a:lnTo>
                  <a:cubicBezTo>
                    <a:pt x="4133946" y="444922"/>
                    <a:pt x="4122684" y="456185"/>
                    <a:pt x="4108791" y="456185"/>
                  </a:cubicBezTo>
                  <a:lnTo>
                    <a:pt x="25155" y="456185"/>
                  </a:lnTo>
                  <a:cubicBezTo>
                    <a:pt x="18484" y="456185"/>
                    <a:pt x="12085" y="453534"/>
                    <a:pt x="7368" y="448817"/>
                  </a:cubicBezTo>
                  <a:cubicBezTo>
                    <a:pt x="2650" y="444099"/>
                    <a:pt x="0" y="437701"/>
                    <a:pt x="0" y="431030"/>
                  </a:cubicBezTo>
                  <a:lnTo>
                    <a:pt x="0" y="25155"/>
                  </a:lnTo>
                  <a:cubicBezTo>
                    <a:pt x="0" y="18484"/>
                    <a:pt x="2650" y="12085"/>
                    <a:pt x="7368" y="7368"/>
                  </a:cubicBezTo>
                  <a:cubicBezTo>
                    <a:pt x="12085" y="2650"/>
                    <a:pt x="18484" y="0"/>
                    <a:pt x="25155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33946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257997" y="2329639"/>
            <a:ext cx="6409549" cy="1444903"/>
            <a:chOff x="0" y="0"/>
            <a:chExt cx="1688112" cy="3805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CEE2FE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849751" y="2329639"/>
            <a:ext cx="6409549" cy="1444903"/>
            <a:chOff x="0" y="0"/>
            <a:chExt cx="1688112" cy="3805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CBFDFF">
                <a:alpha val="94902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57997" y="4087358"/>
            <a:ext cx="6409549" cy="1444903"/>
            <a:chOff x="0" y="0"/>
            <a:chExt cx="1688112" cy="3805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849751" y="4087358"/>
            <a:ext cx="6409549" cy="1444903"/>
            <a:chOff x="0" y="0"/>
            <a:chExt cx="1688112" cy="3805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035068" y="5897898"/>
            <a:ext cx="6409549" cy="1155558"/>
            <a:chOff x="0" y="0"/>
            <a:chExt cx="1688112" cy="30434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88112" cy="304345"/>
            </a:xfrm>
            <a:custGeom>
              <a:avLst/>
              <a:gdLst/>
              <a:ahLst/>
              <a:cxnLst/>
              <a:rect l="l" t="t" r="r" b="b"/>
              <a:pathLst>
                <a:path w="1688112" h="304345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242743"/>
                  </a:lnTo>
                  <a:cubicBezTo>
                    <a:pt x="1688112" y="276765"/>
                    <a:pt x="1660532" y="304345"/>
                    <a:pt x="1626510" y="304345"/>
                  </a:cubicBezTo>
                  <a:lnTo>
                    <a:pt x="61602" y="304345"/>
                  </a:lnTo>
                  <a:cubicBezTo>
                    <a:pt x="27580" y="304345"/>
                    <a:pt x="0" y="276765"/>
                    <a:pt x="0" y="242743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688112" cy="35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035068" y="7282056"/>
            <a:ext cx="6409549" cy="1155558"/>
            <a:chOff x="0" y="0"/>
            <a:chExt cx="1688112" cy="30434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688112" cy="304345"/>
            </a:xfrm>
            <a:custGeom>
              <a:avLst/>
              <a:gdLst/>
              <a:ahLst/>
              <a:cxnLst/>
              <a:rect l="l" t="t" r="r" b="b"/>
              <a:pathLst>
                <a:path w="1688112" h="304345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242743"/>
                  </a:lnTo>
                  <a:cubicBezTo>
                    <a:pt x="1688112" y="276765"/>
                    <a:pt x="1660532" y="304345"/>
                    <a:pt x="1626510" y="304345"/>
                  </a:cubicBezTo>
                  <a:lnTo>
                    <a:pt x="61602" y="304345"/>
                  </a:lnTo>
                  <a:cubicBezTo>
                    <a:pt x="27580" y="304345"/>
                    <a:pt x="0" y="276765"/>
                    <a:pt x="0" y="242743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688112" cy="35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035068" y="8633699"/>
            <a:ext cx="6409549" cy="1155558"/>
            <a:chOff x="0" y="0"/>
            <a:chExt cx="1688112" cy="30434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88112" cy="304345"/>
            </a:xfrm>
            <a:custGeom>
              <a:avLst/>
              <a:gdLst/>
              <a:ahLst/>
              <a:cxnLst/>
              <a:rect l="l" t="t" r="r" b="b"/>
              <a:pathLst>
                <a:path w="1688112" h="304345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242743"/>
                  </a:lnTo>
                  <a:cubicBezTo>
                    <a:pt x="1688112" y="276765"/>
                    <a:pt x="1660532" y="304345"/>
                    <a:pt x="1626510" y="304345"/>
                  </a:cubicBezTo>
                  <a:lnTo>
                    <a:pt x="61602" y="304345"/>
                  </a:lnTo>
                  <a:cubicBezTo>
                    <a:pt x="27580" y="304345"/>
                    <a:pt x="0" y="276765"/>
                    <a:pt x="0" y="242743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688112" cy="35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7281" y="4409318"/>
            <a:ext cx="2517470" cy="800982"/>
            <a:chOff x="0" y="0"/>
            <a:chExt cx="663037" cy="21095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398542" y="121034"/>
            <a:ext cx="15490916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Порядок представления уведомлений и деклараций по налогу на имущество российских организаций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13726" y="2490116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 </a:t>
            </a: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среднегодовой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стоимости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005480" y="2490116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кадастровой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стоимости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413726" y="4247834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декларация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2024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представляется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1005480" y="4247834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уведомление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 4 квартал 2024 года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27281" y="4528822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25.02.2025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427281" y="6075186"/>
            <a:ext cx="2517470" cy="800982"/>
            <a:chOff x="0" y="0"/>
            <a:chExt cx="663037" cy="21095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427281" y="6194689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25.04.2025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427281" y="7459344"/>
            <a:ext cx="2517470" cy="800982"/>
            <a:chOff x="0" y="0"/>
            <a:chExt cx="663037" cy="21095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427281" y="7578848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25.07.2025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427281" y="8810987"/>
            <a:ext cx="2517470" cy="800982"/>
            <a:chOff x="0" y="0"/>
            <a:chExt cx="663037" cy="21095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427281" y="8930491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27.10.2025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190797" y="5910456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 за 1 квартал 2025 года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190797" y="7297860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 за 2 квартал 2025 года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190797" y="8649503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 за 3 квартал 2025 года</a:t>
            </a:r>
          </a:p>
        </p:txBody>
      </p:sp>
      <p:sp>
        <p:nvSpPr>
          <p:cNvPr id="58" name="AutoShape 58"/>
          <p:cNvSpPr/>
          <p:nvPr/>
        </p:nvSpPr>
        <p:spPr>
          <a:xfrm>
            <a:off x="6462772" y="3774542"/>
            <a:ext cx="0" cy="312816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9" name="AutoShape 59"/>
          <p:cNvSpPr/>
          <p:nvPr/>
        </p:nvSpPr>
        <p:spPr>
          <a:xfrm>
            <a:off x="14054526" y="3774542"/>
            <a:ext cx="0" cy="312816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>
            <a:off x="6462772" y="5532261"/>
            <a:ext cx="3950413" cy="36563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10239843" y="5532261"/>
            <a:ext cx="3814683" cy="36563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>
            <a:off x="2944751" y="4809809"/>
            <a:ext cx="31324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2944751" y="6475677"/>
            <a:ext cx="409031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V="1">
            <a:off x="2944751" y="7859835"/>
            <a:ext cx="409031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V="1">
            <a:off x="2944751" y="9211478"/>
            <a:ext cx="409031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10239843" y="7053456"/>
            <a:ext cx="0" cy="22860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>
            <a:off x="10239843" y="8437614"/>
            <a:ext cx="0" cy="19608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3" name="Group 15"/>
          <p:cNvGrpSpPr/>
          <p:nvPr/>
        </p:nvGrpSpPr>
        <p:grpSpPr>
          <a:xfrm>
            <a:off x="14478000" y="6134100"/>
            <a:ext cx="3548743" cy="2971800"/>
            <a:chOff x="0" y="0"/>
            <a:chExt cx="1688112" cy="380551"/>
          </a:xfrm>
        </p:grpSpPr>
        <p:sp>
          <p:nvSpPr>
            <p:cNvPr id="74" name="Freeform 16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CBFDFF">
                <a:alpha val="94902"/>
              </a:srgbClr>
            </a:solidFill>
          </p:spPr>
        </p:sp>
        <p:sp>
          <p:nvSpPr>
            <p:cNvPr id="75" name="TextBox 17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9" name="TextBox 39"/>
          <p:cNvSpPr txBox="1"/>
          <p:nvPr/>
        </p:nvSpPr>
        <p:spPr>
          <a:xfrm>
            <a:off x="14690271" y="6542782"/>
            <a:ext cx="31242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!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том числе по земельному и транспортному налогам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9600" y="2019300"/>
            <a:ext cx="5947879" cy="2663426"/>
            <a:chOff x="0" y="0"/>
            <a:chExt cx="2916547" cy="5953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16547" cy="595338"/>
            </a:xfrm>
            <a:custGeom>
              <a:avLst/>
              <a:gdLst/>
              <a:ahLst/>
              <a:cxnLst/>
              <a:rect l="l" t="t" r="r" b="b"/>
              <a:pathLst>
                <a:path w="2916547" h="595338">
                  <a:moveTo>
                    <a:pt x="35655" y="0"/>
                  </a:moveTo>
                  <a:lnTo>
                    <a:pt x="2880892" y="0"/>
                  </a:lnTo>
                  <a:cubicBezTo>
                    <a:pt x="2900584" y="0"/>
                    <a:pt x="2916547" y="15963"/>
                    <a:pt x="2916547" y="35655"/>
                  </a:cubicBezTo>
                  <a:lnTo>
                    <a:pt x="2916547" y="559683"/>
                  </a:lnTo>
                  <a:cubicBezTo>
                    <a:pt x="2916547" y="579375"/>
                    <a:pt x="2900584" y="595338"/>
                    <a:pt x="2880892" y="595338"/>
                  </a:cubicBezTo>
                  <a:lnTo>
                    <a:pt x="35655" y="595338"/>
                  </a:lnTo>
                  <a:cubicBezTo>
                    <a:pt x="26199" y="595338"/>
                    <a:pt x="17130" y="591582"/>
                    <a:pt x="10443" y="584895"/>
                  </a:cubicBezTo>
                  <a:cubicBezTo>
                    <a:pt x="3757" y="578209"/>
                    <a:pt x="0" y="569140"/>
                    <a:pt x="0" y="559683"/>
                  </a:cubicBezTo>
                  <a:lnTo>
                    <a:pt x="0" y="35655"/>
                  </a:lnTo>
                  <a:cubicBezTo>
                    <a:pt x="0" y="15963"/>
                    <a:pt x="15963" y="0"/>
                    <a:pt x="35655" y="0"/>
                  </a:cubicBezTo>
                  <a:close/>
                </a:path>
              </a:pathLst>
            </a:custGeom>
            <a:solidFill>
              <a:srgbClr val="CCE2FF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16547" cy="642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13879" y="2168126"/>
            <a:ext cx="58674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Закон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города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Севастополя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ru-RU" sz="3000" dirty="0" smtClean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26.11.2014 №80-ЗС: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000" dirty="0" smtClean="0">
                <a:latin typeface="Lora"/>
                <a:ea typeface="Lora"/>
                <a:cs typeface="Lora"/>
                <a:sym typeface="Lora"/>
              </a:rPr>
              <a:t>2024 </a:t>
            </a:r>
            <a:r>
              <a:rPr lang="en-US" sz="3000" dirty="0" err="1"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latin typeface="Lora"/>
                <a:ea typeface="Lora"/>
                <a:cs typeface="Lora"/>
                <a:sym typeface="Lora"/>
              </a:rPr>
              <a:t> – </a:t>
            </a:r>
            <a:r>
              <a:rPr lang="en-US" sz="3000" b="1" dirty="0" smtClean="0">
                <a:latin typeface="Lora Bold"/>
                <a:ea typeface="Lora Bold"/>
                <a:cs typeface="Lora Bold"/>
                <a:sym typeface="Lora Bold"/>
              </a:rPr>
              <a:t>1,3%</a:t>
            </a:r>
            <a:endParaRPr lang="ru-RU" sz="3000" dirty="0">
              <a:latin typeface="Lora"/>
              <a:ea typeface="Lora Bold"/>
              <a:cs typeface="Lora Bold"/>
              <a:sym typeface="Lor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000" dirty="0" smtClean="0">
                <a:latin typeface="Lora"/>
                <a:ea typeface="Lora"/>
                <a:cs typeface="Lora"/>
                <a:sym typeface="Lora"/>
              </a:rPr>
              <a:t>2025 </a:t>
            </a:r>
            <a:r>
              <a:rPr lang="en-US" sz="3000" dirty="0" err="1"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latin typeface="Lora"/>
                <a:ea typeface="Lora"/>
                <a:cs typeface="Lora"/>
                <a:sym typeface="Lora"/>
              </a:rPr>
              <a:t> – </a:t>
            </a:r>
            <a:r>
              <a:rPr lang="en-US" sz="3000" b="1" dirty="0">
                <a:latin typeface="Lora Bold"/>
                <a:ea typeface="Lora Bold"/>
                <a:cs typeface="Lora Bold"/>
                <a:sym typeface="Lora Bold"/>
              </a:rPr>
              <a:t>2%</a:t>
            </a:r>
          </a:p>
        </p:txBody>
      </p:sp>
      <p:sp>
        <p:nvSpPr>
          <p:cNvPr id="17" name="Freeform 17"/>
          <p:cNvSpPr/>
          <p:nvPr/>
        </p:nvSpPr>
        <p:spPr>
          <a:xfrm>
            <a:off x="556156" y="5957817"/>
            <a:ext cx="17147239" cy="2786426"/>
          </a:xfrm>
          <a:custGeom>
            <a:avLst/>
            <a:gdLst/>
            <a:ahLst/>
            <a:cxnLst/>
            <a:rect l="l" t="t" r="r" b="b"/>
            <a:pathLst>
              <a:path w="17147239" h="2786426">
                <a:moveTo>
                  <a:pt x="0" y="0"/>
                </a:moveTo>
                <a:lnTo>
                  <a:pt x="17147238" y="0"/>
                </a:lnTo>
                <a:lnTo>
                  <a:pt x="17147238" y="2786427"/>
                </a:lnTo>
                <a:lnTo>
                  <a:pt x="0" y="2786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04695" y="7679055"/>
            <a:ext cx="15219279" cy="902924"/>
            <a:chOff x="0" y="0"/>
            <a:chExt cx="4008370" cy="2378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08370" cy="237807"/>
            </a:xfrm>
            <a:custGeom>
              <a:avLst/>
              <a:gdLst/>
              <a:ahLst/>
              <a:cxnLst/>
              <a:rect l="l" t="t" r="r" b="b"/>
              <a:pathLst>
                <a:path w="4008370" h="237807">
                  <a:moveTo>
                    <a:pt x="0" y="0"/>
                  </a:moveTo>
                  <a:lnTo>
                    <a:pt x="4008370" y="0"/>
                  </a:lnTo>
                  <a:lnTo>
                    <a:pt x="4008370" y="237807"/>
                  </a:lnTo>
                  <a:lnTo>
                    <a:pt x="0" y="237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008370" cy="285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776356" y="8186529"/>
            <a:ext cx="4896395" cy="1762102"/>
          </a:xfrm>
          <a:custGeom>
            <a:avLst/>
            <a:gdLst/>
            <a:ahLst/>
            <a:cxnLst/>
            <a:rect l="l" t="t" r="r" b="b"/>
            <a:pathLst>
              <a:path w="7489728" h="2695384">
                <a:moveTo>
                  <a:pt x="0" y="0"/>
                </a:moveTo>
                <a:lnTo>
                  <a:pt x="7489727" y="0"/>
                </a:lnTo>
                <a:lnTo>
                  <a:pt x="7489727" y="2695385"/>
                </a:lnTo>
                <a:lnTo>
                  <a:pt x="0" y="2695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396113" y="101056"/>
            <a:ext cx="1549091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Особенности исчисления </a:t>
            </a:r>
            <a:r>
              <a:rPr lang="en-US" sz="4551" b="1" dirty="0" err="1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</a:t>
            </a: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а</a:t>
            </a:r>
            <a:r>
              <a:rPr lang="en-US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имущество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организаций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исходя из кадастровой стоимости</a:t>
            </a:r>
            <a:endParaRPr lang="en-US" sz="4551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5</a:t>
            </a:r>
          </a:p>
        </p:txBody>
      </p:sp>
      <p:sp>
        <p:nvSpPr>
          <p:cNvPr id="25" name="AutoShape 25"/>
          <p:cNvSpPr/>
          <p:nvPr/>
        </p:nvSpPr>
        <p:spPr>
          <a:xfrm flipV="1">
            <a:off x="10363200" y="9331247"/>
            <a:ext cx="2038693" cy="1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7795156" y="8472417"/>
            <a:ext cx="2209800" cy="533400"/>
          </a:xfrm>
          <a:prstGeom prst="line">
            <a:avLst/>
          </a:prstGeom>
          <a:ln w="47625" cap="flat">
            <a:solidFill>
              <a:srgbClr val="FF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8" name="Group 43"/>
          <p:cNvGrpSpPr/>
          <p:nvPr/>
        </p:nvGrpSpPr>
        <p:grpSpPr>
          <a:xfrm>
            <a:off x="7239000" y="1987048"/>
            <a:ext cx="10667997" cy="3637306"/>
            <a:chOff x="-180622" y="-240830"/>
            <a:chExt cx="2809679" cy="1184079"/>
          </a:xfrm>
        </p:grpSpPr>
        <p:sp>
          <p:nvSpPr>
            <p:cNvPr id="29" name="Freeform 44"/>
            <p:cNvSpPr/>
            <p:nvPr/>
          </p:nvSpPr>
          <p:spPr>
            <a:xfrm>
              <a:off x="-180622" y="-240830"/>
              <a:ext cx="2809679" cy="118407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30" name="TextBox 45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15"/>
          <p:cNvSpPr txBox="1"/>
          <p:nvPr/>
        </p:nvSpPr>
        <p:spPr>
          <a:xfrm>
            <a:off x="7391399" y="2084924"/>
            <a:ext cx="104394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300" dirty="0">
                <a:latin typeface="Lora" panose="020B0604020202020204" charset="-52"/>
              </a:rPr>
              <a:t>1) административно-деловые центры и торговые центры (комплексы) и помещения в них;</a:t>
            </a:r>
          </a:p>
          <a:p>
            <a:pPr algn="just"/>
            <a:r>
              <a:rPr lang="ru-RU" sz="2300" dirty="0">
                <a:latin typeface="Lora" panose="020B0604020202020204" charset="-52"/>
              </a:rPr>
              <a:t>2) нежилые помещения, назначение, разрешенное использование или наименование которых в соответствии со сведениями, содержащимися в </a:t>
            </a:r>
            <a:r>
              <a:rPr lang="ru-RU" sz="2300" dirty="0" smtClean="0">
                <a:latin typeface="Lora" panose="020B0604020202020204" charset="-52"/>
              </a:rPr>
              <a:t>ЕГРН, </a:t>
            </a:r>
            <a:r>
              <a:rPr lang="ru-RU" sz="2300" dirty="0">
                <a:latin typeface="Lora" panose="020B0604020202020204" charset="-52"/>
              </a:rPr>
              <a:t>или документами технического учета (инвентаризации) объектов недвижимости предусматривает размещение офисов, торговых объектов, объектов общественного питания и </a:t>
            </a:r>
            <a:r>
              <a:rPr lang="ru-RU" sz="2300" dirty="0" smtClean="0">
                <a:latin typeface="Lora" panose="020B0604020202020204" charset="-52"/>
              </a:rPr>
              <a:t>бытового обслуживания либо которые фактически используются для размещения офисов, торговых объектов, объектов общественного питания и бытового обслуживания</a:t>
            </a:r>
            <a:endParaRPr lang="ru-RU" sz="2300" dirty="0">
              <a:latin typeface="Lora" panose="020B0604020202020204" charset="-52"/>
              <a:hlinkClick r:id="rId5"/>
            </a:endParaRPr>
          </a:p>
        </p:txBody>
      </p:sp>
      <p:grpSp>
        <p:nvGrpSpPr>
          <p:cNvPr id="32" name="Group 43"/>
          <p:cNvGrpSpPr/>
          <p:nvPr/>
        </p:nvGrpSpPr>
        <p:grpSpPr>
          <a:xfrm>
            <a:off x="613878" y="4705048"/>
            <a:ext cx="5939323" cy="914400"/>
            <a:chOff x="-180622" y="-240830"/>
            <a:chExt cx="2774089" cy="1184079"/>
          </a:xfrm>
        </p:grpSpPr>
        <p:sp>
          <p:nvSpPr>
            <p:cNvPr id="33" name="Freeform 44"/>
            <p:cNvSpPr/>
            <p:nvPr/>
          </p:nvSpPr>
          <p:spPr>
            <a:xfrm>
              <a:off x="-180622" y="-240830"/>
              <a:ext cx="2774089" cy="118407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34" name="TextBox 45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15"/>
          <p:cNvSpPr txBox="1"/>
          <p:nvPr/>
        </p:nvSpPr>
        <p:spPr>
          <a:xfrm>
            <a:off x="587471" y="4909147"/>
            <a:ext cx="58674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000" dirty="0" err="1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пп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. 1 и </a:t>
            </a:r>
            <a:r>
              <a:rPr lang="ru-RU" sz="3000" dirty="0" err="1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пп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. 2 п. 1 ст. 378.2 НК РФ</a:t>
            </a:r>
            <a:endParaRPr lang="en-US" sz="3000" b="1" dirty="0">
              <a:latin typeface="Lora Bold"/>
              <a:ea typeface="Lora Bold"/>
              <a:cs typeface="Lora Bold"/>
              <a:sym typeface="Lora Bold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6629400" y="2577536"/>
            <a:ext cx="609600" cy="24135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629400" y="3265622"/>
            <a:ext cx="609600" cy="17254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96113" y="74145"/>
            <a:ext cx="15495773" cy="1106955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7553" y="1259395"/>
            <a:ext cx="11155119" cy="2440183"/>
          </a:xfrm>
          <a:custGeom>
            <a:avLst/>
            <a:gdLst/>
            <a:ahLst/>
            <a:cxnLst/>
            <a:rect l="l" t="t" r="r" b="b"/>
            <a:pathLst>
              <a:path w="13437937" h="2939549">
                <a:moveTo>
                  <a:pt x="0" y="0"/>
                </a:moveTo>
                <a:lnTo>
                  <a:pt x="13437937" y="0"/>
                </a:lnTo>
                <a:lnTo>
                  <a:pt x="13437937" y="2939549"/>
                </a:lnTo>
                <a:lnTo>
                  <a:pt x="0" y="2939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562600" y="1259395"/>
            <a:ext cx="1851619" cy="416381"/>
            <a:chOff x="0" y="0"/>
            <a:chExt cx="701105" cy="1576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1105" cy="157660"/>
            </a:xfrm>
            <a:custGeom>
              <a:avLst/>
              <a:gdLst/>
              <a:ahLst/>
              <a:cxnLst/>
              <a:rect l="l" t="t" r="r" b="b"/>
              <a:pathLst>
                <a:path w="701105" h="157660">
                  <a:moveTo>
                    <a:pt x="0" y="0"/>
                  </a:moveTo>
                  <a:lnTo>
                    <a:pt x="701105" y="0"/>
                  </a:lnTo>
                  <a:lnTo>
                    <a:pt x="701105" y="157660"/>
                  </a:lnTo>
                  <a:lnTo>
                    <a:pt x="0" y="157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701105" cy="205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71600" y="114300"/>
            <a:ext cx="1549091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Налоговые льготы</a:t>
            </a:r>
            <a:endParaRPr lang="en-US" sz="4551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6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4544606" y="1675776"/>
            <a:ext cx="939217" cy="327981"/>
          </a:xfrm>
          <a:prstGeom prst="line">
            <a:avLst/>
          </a:prstGeom>
          <a:ln w="57150" cap="flat">
            <a:solidFill>
              <a:srgbClr val="FF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 flipH="1">
            <a:off x="6248398" y="3314700"/>
            <a:ext cx="762001" cy="990600"/>
          </a:xfrm>
          <a:prstGeom prst="line">
            <a:avLst/>
          </a:prstGeom>
          <a:ln w="57150" cap="flat">
            <a:solidFill>
              <a:srgbClr val="FF0000"/>
            </a:solidFill>
            <a:prstDash val="solid"/>
            <a:headEnd type="none" w="sm" len="sm"/>
            <a:tailEnd type="arrow" w="med" len="sm"/>
          </a:ln>
        </p:spPr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63597"/>
              </p:ext>
            </p:extLst>
          </p:nvPr>
        </p:nvGraphicFramePr>
        <p:xfrm>
          <a:off x="11203983" y="3508784"/>
          <a:ext cx="7084017" cy="1778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09801"/>
                <a:gridCol w="4874216"/>
              </a:tblGrid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п. 2 ст. 346.11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НК РФ</a:t>
                      </a:r>
                      <a:endParaRPr lang="ru-RU" sz="2000" b="0" dirty="0">
                        <a:latin typeface="Lora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Lora" panose="020B0604020202020204" charset="-52"/>
                        </a:rPr>
                        <a:t>применение УСН организациями предусматривает их освобождение от обязанности по уплате налога на прибыль организаций, налога на имущество организаций</a:t>
                      </a:r>
                      <a:endParaRPr lang="ru-RU" sz="2000" b="0" dirty="0">
                        <a:latin typeface="Lora" panose="020B060402020202020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53899"/>
              </p:ext>
            </p:extLst>
          </p:nvPr>
        </p:nvGraphicFramePr>
        <p:xfrm>
          <a:off x="8125217" y="5283327"/>
          <a:ext cx="10134600" cy="445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61405"/>
                <a:gridCol w="6973195"/>
              </a:tblGrid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п. 26 ст. 381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НК РФ</a:t>
                      </a:r>
                    </a:p>
                  </a:txBody>
                  <a:tcPr anchor="ctr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Lora" panose="020B0604020202020204" charset="-52"/>
                        </a:rPr>
                        <a:t>в отношении имущества, учитываемого на балансе организации - участника СЭЗ, созданного или приобретенного в целях выполнения договора об условиях деятельности в СЭЗ и расположенного на территории данной СЭЗ, </a:t>
                      </a:r>
                      <a:r>
                        <a:rPr lang="ru-RU" sz="2000" b="1" dirty="0" smtClean="0">
                          <a:latin typeface="Lora" panose="020B0604020202020204" charset="-52"/>
                        </a:rPr>
                        <a:t>в течение 10 лет с месяца, следующего за месяцем принятия на учет указанного имущества</a:t>
                      </a:r>
                      <a:endParaRPr lang="ru-RU" sz="2000" b="1" dirty="0">
                        <a:latin typeface="Lora" panose="020B0604020202020204" charset="-52"/>
                      </a:endParaRPr>
                    </a:p>
                  </a:txBody>
                  <a:tcPr>
                    <a:solidFill>
                      <a:srgbClr val="DAEDF3"/>
                    </a:solidFill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п. 8 ст. 4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Закона города Севастополя от 26.11.2014 №80-ЗС</a:t>
                      </a:r>
                      <a:endParaRPr lang="ru-RU" sz="2000" b="0" dirty="0">
                        <a:latin typeface="Lora" panose="020B0604020202020204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Lora" panose="020B0604020202020204" charset="-52"/>
                        </a:rPr>
                        <a:t>освобождаются от уплаты налога органы государственной власти г. Севастополя, автономные, бюджетные и казенные учреждения г. Севастополя - в отношении имущества, находящегося в собственности г. Севастополя, закрепленного за ними на праве оперативного управления и используемого для осуществления возложенных на них функций.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Рисунок 25"/>
          <p:cNvPicPr/>
          <p:nvPr/>
        </p:nvPicPr>
        <p:blipFill rotWithShape="1">
          <a:blip r:embed="rId4"/>
          <a:srcRect l="8531" t="17702" r="17277" b="6620"/>
          <a:stretch/>
        </p:blipFill>
        <p:spPr>
          <a:xfrm>
            <a:off x="157553" y="4408487"/>
            <a:ext cx="7995849" cy="45857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89912" y="4397784"/>
            <a:ext cx="7968708" cy="940718"/>
            <a:chOff x="0" y="0"/>
            <a:chExt cx="3030917" cy="3294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30917" cy="329495"/>
            </a:xfrm>
            <a:custGeom>
              <a:avLst/>
              <a:gdLst/>
              <a:ahLst/>
              <a:cxnLst/>
              <a:rect l="l" t="t" r="r" b="b"/>
              <a:pathLst>
                <a:path w="3030917" h="329495">
                  <a:moveTo>
                    <a:pt x="0" y="0"/>
                  </a:moveTo>
                  <a:lnTo>
                    <a:pt x="3030917" y="0"/>
                  </a:lnTo>
                  <a:lnTo>
                    <a:pt x="3030917" y="329495"/>
                  </a:lnTo>
                  <a:lnTo>
                    <a:pt x="0" y="329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030917" cy="377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96113" y="101056"/>
            <a:ext cx="1549091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ru-RU" sz="4000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Статья 2 </a:t>
            </a:r>
            <a:r>
              <a:rPr lang="en-US" sz="4000" b="1" dirty="0" err="1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Закон</a:t>
            </a:r>
            <a:r>
              <a:rPr lang="ru-RU" sz="4000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а</a:t>
            </a:r>
            <a:r>
              <a:rPr lang="en-US" sz="4000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города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Севастополя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от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26.11.2014 № 81-ЗС </a:t>
            </a:r>
          </a:p>
          <a:p>
            <a:pPr algn="ctr">
              <a:lnSpc>
                <a:spcPts val="6372"/>
              </a:lnSpc>
            </a:pP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«О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земельном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налоге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7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28383"/>
              </p:ext>
            </p:extLst>
          </p:nvPr>
        </p:nvGraphicFramePr>
        <p:xfrm>
          <a:off x="609600" y="1943100"/>
          <a:ext cx="17373600" cy="5821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716000"/>
                <a:gridCol w="365760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Налоговые ставки</a:t>
                      </a:r>
                      <a:endParaRPr lang="en-US" sz="3500" b="1" dirty="0" smtClean="0">
                        <a:solidFill>
                          <a:srgbClr val="000000"/>
                        </a:solidFill>
                        <a:latin typeface="Lora" panose="020B0604020202020204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3500" dirty="0">
                        <a:latin typeface="Lora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отношении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земельных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участков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не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используемых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в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предпринимательской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деятельности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приобретенных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(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предоставленных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)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для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ведения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личного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подсобного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хозяйства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садоводства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или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огородничества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а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также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земельных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участков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общего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назначения</a:t>
                      </a:r>
                      <a:endParaRPr lang="en-US" sz="2300" b="0" dirty="0" smtClean="0">
                        <a:solidFill>
                          <a:srgbClr val="000000"/>
                        </a:solidFill>
                        <a:latin typeface="Lora" panose="020B0604020202020204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latin typeface="Lora" panose="020B0604020202020204" charset="-52"/>
                        </a:rPr>
                        <a:t>0,3 %</a:t>
                      </a:r>
                      <a:endParaRPr lang="ru-RU" sz="3500" b="1" dirty="0">
                        <a:latin typeface="Lora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 smtClean="0">
                          <a:latin typeface="Lora" panose="020B0604020202020204" charset="-52"/>
                        </a:rPr>
                        <a:t>в отношении земельных участков, занятых жилищным фондом и (или) объектами инженерной инфраструктуры жилищно-коммунального комплекса или приобретенных (предоставленных) для жилищного строительства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 smtClean="0">
                          <a:latin typeface="Lora" panose="020B0604020202020204" charset="-52"/>
                        </a:rPr>
                        <a:t>в отношении земельных участков,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 smtClean="0">
                          <a:latin typeface="Lora" panose="020B0604020202020204" charset="-52"/>
                        </a:rPr>
                        <a:t>в отношении земельных участков,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отношении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прочих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земельных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участков</a:t>
                      </a:r>
                      <a:endParaRPr lang="ru-RU" sz="2300" b="0" dirty="0">
                        <a:latin typeface="Lora" panose="020B0604020202020204" charset="-5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="1" dirty="0" smtClean="0">
                          <a:latin typeface="Lora" panose="020B0604020202020204" charset="-52"/>
                        </a:rPr>
                        <a:t>1</a:t>
                      </a:r>
                      <a:r>
                        <a:rPr lang="ru-RU" sz="3500" b="1" dirty="0" smtClean="0">
                          <a:latin typeface="Lora" panose="020B0604020202020204" charset="-52"/>
                        </a:rPr>
                        <a:t>,</a:t>
                      </a:r>
                      <a:r>
                        <a:rPr lang="en-US" sz="3500" b="1" dirty="0" smtClean="0">
                          <a:latin typeface="Lora" panose="020B0604020202020204" charset="-52"/>
                        </a:rPr>
                        <a:t>2</a:t>
                      </a:r>
                      <a:r>
                        <a:rPr lang="ru-RU" sz="3500" b="1" dirty="0" smtClean="0">
                          <a:latin typeface="Lora" panose="020B0604020202020204" charset="-52"/>
                        </a:rPr>
                        <a:t> %</a:t>
                      </a:r>
                      <a:endParaRPr lang="ru-RU" sz="3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55" name="Group 24"/>
          <p:cNvGrpSpPr/>
          <p:nvPr/>
        </p:nvGrpSpPr>
        <p:grpSpPr>
          <a:xfrm>
            <a:off x="3505200" y="8039100"/>
            <a:ext cx="11430000" cy="1752600"/>
            <a:chOff x="0" y="0"/>
            <a:chExt cx="1657966" cy="1021146"/>
          </a:xfrm>
        </p:grpSpPr>
        <p:sp>
          <p:nvSpPr>
            <p:cNvPr id="56" name="Freeform 25"/>
            <p:cNvSpPr/>
            <p:nvPr/>
          </p:nvSpPr>
          <p:spPr>
            <a:xfrm>
              <a:off x="0" y="0"/>
              <a:ext cx="1657966" cy="1021146"/>
            </a:xfrm>
            <a:custGeom>
              <a:avLst/>
              <a:gdLst/>
              <a:ahLst/>
              <a:cxnLst/>
              <a:rect l="l" t="t" r="r" b="b"/>
              <a:pathLst>
                <a:path w="1657966" h="1021146">
                  <a:moveTo>
                    <a:pt x="62722" y="0"/>
                  </a:moveTo>
                  <a:lnTo>
                    <a:pt x="1595244" y="0"/>
                  </a:lnTo>
                  <a:cubicBezTo>
                    <a:pt x="1611879" y="0"/>
                    <a:pt x="1627833" y="6608"/>
                    <a:pt x="1639595" y="18371"/>
                  </a:cubicBezTo>
                  <a:cubicBezTo>
                    <a:pt x="1651358" y="30133"/>
                    <a:pt x="1657966" y="46087"/>
                    <a:pt x="1657966" y="62722"/>
                  </a:cubicBezTo>
                  <a:lnTo>
                    <a:pt x="1657966" y="958424"/>
                  </a:lnTo>
                  <a:cubicBezTo>
                    <a:pt x="1657966" y="993064"/>
                    <a:pt x="1629885" y="1021146"/>
                    <a:pt x="1595244" y="1021146"/>
                  </a:cubicBezTo>
                  <a:lnTo>
                    <a:pt x="62722" y="1021146"/>
                  </a:lnTo>
                  <a:cubicBezTo>
                    <a:pt x="46087" y="1021146"/>
                    <a:pt x="30133" y="1014538"/>
                    <a:pt x="18371" y="1002775"/>
                  </a:cubicBezTo>
                  <a:cubicBezTo>
                    <a:pt x="6608" y="991012"/>
                    <a:pt x="0" y="975059"/>
                    <a:pt x="0" y="958424"/>
                  </a:cubicBezTo>
                  <a:lnTo>
                    <a:pt x="0" y="62722"/>
                  </a:lnTo>
                  <a:cubicBezTo>
                    <a:pt x="0" y="46087"/>
                    <a:pt x="6608" y="30133"/>
                    <a:pt x="18371" y="18371"/>
                  </a:cubicBezTo>
                  <a:cubicBezTo>
                    <a:pt x="30133" y="6608"/>
                    <a:pt x="46087" y="0"/>
                    <a:pt x="62722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57" name="TextBox 26"/>
            <p:cNvSpPr txBox="1"/>
            <p:nvPr/>
          </p:nvSpPr>
          <p:spPr>
            <a:xfrm>
              <a:off x="0" y="-47625"/>
              <a:ext cx="1657966" cy="10687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27"/>
          <p:cNvSpPr txBox="1"/>
          <p:nvPr/>
        </p:nvSpPr>
        <p:spPr>
          <a:xfrm>
            <a:off x="3733800" y="8267700"/>
            <a:ext cx="108204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прекращается </a:t>
            </a:r>
            <a:r>
              <a:rPr lang="ru-RU" sz="25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«мораторий» </a:t>
            </a:r>
            <a:r>
              <a:rPr lang="ru-RU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 применение результатов кадастровой оценки, повлекших на 1 января 2023 г. увеличение кадастровой стоимости (налоговой базы) земельных участков</a:t>
            </a:r>
            <a:endParaRPr lang="en-US" sz="25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464" y="3236657"/>
            <a:ext cx="6786654" cy="3813685"/>
          </a:xfrm>
          <a:custGeom>
            <a:avLst/>
            <a:gdLst/>
            <a:ahLst/>
            <a:cxnLst/>
            <a:rect l="l" t="t" r="r" b="b"/>
            <a:pathLst>
              <a:path w="6786654" h="3813685">
                <a:moveTo>
                  <a:pt x="0" y="0"/>
                </a:moveTo>
                <a:lnTo>
                  <a:pt x="6786654" y="0"/>
                </a:lnTo>
                <a:lnTo>
                  <a:pt x="6786654" y="3813686"/>
                </a:lnTo>
                <a:lnTo>
                  <a:pt x="0" y="3813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96113" y="101056"/>
            <a:ext cx="15495773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Личный кабинет налогоплательщика</a:t>
            </a:r>
          </a:p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физического лица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8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533774" y="2161970"/>
            <a:ext cx="10725526" cy="7096330"/>
            <a:chOff x="0" y="0"/>
            <a:chExt cx="2824830" cy="18689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24830" cy="1868992"/>
            </a:xfrm>
            <a:custGeom>
              <a:avLst/>
              <a:gdLst/>
              <a:ahLst/>
              <a:cxnLst/>
              <a:rect l="l" t="t" r="r" b="b"/>
              <a:pathLst>
                <a:path w="2824830" h="1868992">
                  <a:moveTo>
                    <a:pt x="36813" y="0"/>
                  </a:moveTo>
                  <a:lnTo>
                    <a:pt x="2788017" y="0"/>
                  </a:lnTo>
                  <a:cubicBezTo>
                    <a:pt x="2808348" y="0"/>
                    <a:pt x="2824830" y="16482"/>
                    <a:pt x="2824830" y="36813"/>
                  </a:cubicBezTo>
                  <a:lnTo>
                    <a:pt x="2824830" y="1832179"/>
                  </a:lnTo>
                  <a:cubicBezTo>
                    <a:pt x="2824830" y="1841943"/>
                    <a:pt x="2820951" y="1851306"/>
                    <a:pt x="2814048" y="1858210"/>
                  </a:cubicBezTo>
                  <a:cubicBezTo>
                    <a:pt x="2807144" y="1865114"/>
                    <a:pt x="2797780" y="1868992"/>
                    <a:pt x="2788017" y="1868992"/>
                  </a:cubicBezTo>
                  <a:lnTo>
                    <a:pt x="36813" y="1868992"/>
                  </a:lnTo>
                  <a:cubicBezTo>
                    <a:pt x="16482" y="1868992"/>
                    <a:pt x="0" y="1852511"/>
                    <a:pt x="0" y="1832179"/>
                  </a:cubicBezTo>
                  <a:lnTo>
                    <a:pt x="0" y="36813"/>
                  </a:lnTo>
                  <a:cubicBezTo>
                    <a:pt x="0" y="16482"/>
                    <a:pt x="16482" y="0"/>
                    <a:pt x="3681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824830" cy="1916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958118" y="2398610"/>
            <a:ext cx="9876838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помощью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сервиса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«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Личный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кабинет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налогоплательщика</a:t>
            </a:r>
            <a:r>
              <a:rPr lang="ru-RU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для 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физическ</a:t>
            </a:r>
            <a:r>
              <a:rPr lang="ru-RU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их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лиц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»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граждане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могут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получать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актуальную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информацию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объектах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имущества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задолженности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перед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бюджетом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суммах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начисленных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уплаченных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платежей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наличии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переплат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невыясненных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платежах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прочее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получать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справку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состоянии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расчетов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сборам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пеням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штрафам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процентам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получать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справку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исполнении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обязанности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уплате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сборов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пеней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штрафов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процентов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направлять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налоговый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обращения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заявления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а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также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оплачивать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режиме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онлайн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spcBef>
                <a:spcPct val="0"/>
              </a:spcBef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отслеживать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статус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обработки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заявления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ответа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налогового органа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lang="en-US" sz="25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622550" y="5143500"/>
            <a:ext cx="5245100" cy="1332778"/>
            <a:chOff x="0" y="0"/>
            <a:chExt cx="1381426" cy="351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426" cy="351020"/>
            </a:xfrm>
            <a:custGeom>
              <a:avLst/>
              <a:gdLst/>
              <a:ahLst/>
              <a:cxnLst/>
              <a:rect l="l" t="t" r="r" b="b"/>
              <a:pathLst>
                <a:path w="1381426" h="351020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28950" y="5143500"/>
            <a:ext cx="5118100" cy="1332778"/>
            <a:chOff x="0" y="0"/>
            <a:chExt cx="1347977" cy="3510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7977" cy="351020"/>
            </a:xfrm>
            <a:custGeom>
              <a:avLst/>
              <a:gdLst/>
              <a:ahLst/>
              <a:cxnLst/>
              <a:rect l="l" t="t" r="r" b="b"/>
              <a:pathLst>
                <a:path w="1347977" h="351020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168896" y="110159"/>
            <a:ext cx="3950208" cy="4114800"/>
          </a:xfrm>
          <a:custGeom>
            <a:avLst/>
            <a:gdLst/>
            <a:ahLst/>
            <a:cxnLst/>
            <a:rect l="l" t="t" r="r" b="b"/>
            <a:pathLst>
              <a:path w="3950208" h="4114800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5395551"/>
            <a:ext cx="16230600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794</Words>
  <Application>Microsoft Office PowerPoint</Application>
  <PresentationFormat>Произвольный</PresentationFormat>
  <Paragraphs>101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Lora</vt:lpstr>
      <vt:lpstr>Calibri</vt:lpstr>
      <vt:lpstr>Lora Bold</vt:lpstr>
      <vt:lpstr>Cambria Math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«Налогообложение имущества юридических лиц за налоговый период 2024 года»</dc:title>
  <dc:creator>Кучеренко Ольга Борисовна</dc:creator>
  <cp:lastModifiedBy>Кучеренко Ольга Борисовна</cp:lastModifiedBy>
  <cp:revision>28</cp:revision>
  <dcterms:created xsi:type="dcterms:W3CDTF">2006-08-16T00:00:00Z</dcterms:created>
  <dcterms:modified xsi:type="dcterms:W3CDTF">2025-01-29T12:40:59Z</dcterms:modified>
  <dc:identifier>DAGcwO9ct9U</dc:identifier>
</cp:coreProperties>
</file>